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0" r:id="rId3"/>
    <p:sldId id="291" r:id="rId4"/>
    <p:sldId id="292" r:id="rId5"/>
    <p:sldId id="259" r:id="rId6"/>
    <p:sldId id="260" r:id="rId7"/>
    <p:sldId id="266" r:id="rId8"/>
    <p:sldId id="267" r:id="rId9"/>
    <p:sldId id="268" r:id="rId10"/>
    <p:sldId id="270" r:id="rId11"/>
    <p:sldId id="271" r:id="rId12"/>
    <p:sldId id="297" r:id="rId13"/>
    <p:sldId id="298" r:id="rId14"/>
    <p:sldId id="300" r:id="rId15"/>
    <p:sldId id="299" r:id="rId16"/>
    <p:sldId id="273" r:id="rId17"/>
    <p:sldId id="274" r:id="rId18"/>
    <p:sldId id="281" r:id="rId19"/>
    <p:sldId id="283" r:id="rId20"/>
    <p:sldId id="284" r:id="rId21"/>
    <p:sldId id="285" r:id="rId22"/>
    <p:sldId id="296" r:id="rId23"/>
    <p:sldId id="295" r:id="rId24"/>
    <p:sldId id="294" r:id="rId25"/>
    <p:sldId id="286" r:id="rId26"/>
    <p:sldId id="287" r:id="rId27"/>
    <p:sldId id="29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FC3FED-2D2C-5FE1-F06F-558558519933}" v="6" dt="2025-05-30T11:29:51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Sheikh Abu Reza" userId="9cf2dc62bfa0d3b5" providerId="Windows Live" clId="Web-{8DFC3FED-2D2C-5FE1-F06F-558558519933}"/>
    <pc:docChg chg="delSld">
      <pc:chgData name="Dr. Sheikh Abu Reza" userId="9cf2dc62bfa0d3b5" providerId="Windows Live" clId="Web-{8DFC3FED-2D2C-5FE1-F06F-558558519933}" dt="2025-05-30T11:29:51.064" v="5"/>
      <pc:docMkLst>
        <pc:docMk/>
      </pc:docMkLst>
      <pc:sldChg chg="del">
        <pc:chgData name="Dr. Sheikh Abu Reza" userId="9cf2dc62bfa0d3b5" providerId="Windows Live" clId="Web-{8DFC3FED-2D2C-5FE1-F06F-558558519933}" dt="2025-05-30T11:28:25.639" v="0"/>
        <pc:sldMkLst>
          <pc:docMk/>
          <pc:sldMk cId="2988485224" sldId="261"/>
        </pc:sldMkLst>
      </pc:sldChg>
      <pc:sldChg chg="del">
        <pc:chgData name="Dr. Sheikh Abu Reza" userId="9cf2dc62bfa0d3b5" providerId="Windows Live" clId="Web-{8DFC3FED-2D2C-5FE1-F06F-558558519933}" dt="2025-05-30T11:28:27.780" v="1"/>
        <pc:sldMkLst>
          <pc:docMk/>
          <pc:sldMk cId="3162558435" sldId="262"/>
        </pc:sldMkLst>
      </pc:sldChg>
      <pc:sldChg chg="del">
        <pc:chgData name="Dr. Sheikh Abu Reza" userId="9cf2dc62bfa0d3b5" providerId="Windows Live" clId="Web-{8DFC3FED-2D2C-5FE1-F06F-558558519933}" dt="2025-05-30T11:28:34.546" v="2"/>
        <pc:sldMkLst>
          <pc:docMk/>
          <pc:sldMk cId="2037131106" sldId="264"/>
        </pc:sldMkLst>
      </pc:sldChg>
      <pc:sldChg chg="del">
        <pc:chgData name="Dr. Sheikh Abu Reza" userId="9cf2dc62bfa0d3b5" providerId="Windows Live" clId="Web-{8DFC3FED-2D2C-5FE1-F06F-558558519933}" dt="2025-05-30T11:29:23.157" v="3"/>
        <pc:sldMkLst>
          <pc:docMk/>
          <pc:sldMk cId="4220673438" sldId="277"/>
        </pc:sldMkLst>
      </pc:sldChg>
      <pc:sldChg chg="del">
        <pc:chgData name="Dr. Sheikh Abu Reza" userId="9cf2dc62bfa0d3b5" providerId="Windows Live" clId="Web-{8DFC3FED-2D2C-5FE1-F06F-558558519933}" dt="2025-05-30T11:29:37.454" v="4"/>
        <pc:sldMkLst>
          <pc:docMk/>
          <pc:sldMk cId="1573571123" sldId="279"/>
        </pc:sldMkLst>
      </pc:sldChg>
      <pc:sldChg chg="del">
        <pc:chgData name="Dr. Sheikh Abu Reza" userId="9cf2dc62bfa0d3b5" providerId="Windows Live" clId="Web-{8DFC3FED-2D2C-5FE1-F06F-558558519933}" dt="2025-05-30T11:29:51.064" v="5"/>
        <pc:sldMkLst>
          <pc:docMk/>
          <pc:sldMk cId="4073210157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iist-mirpur.edu.bd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0eE7B2PpaA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Bw5f4vYL98?feature=oembe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300D5-724E-46DC-93CF-A690775C0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50552"/>
            <a:ext cx="8144134" cy="1117687"/>
          </a:xfrm>
        </p:spPr>
        <p:txBody>
          <a:bodyPr/>
          <a:lstStyle/>
          <a:p>
            <a:r>
              <a:rPr lang="en-GB" sz="3200" dirty="0"/>
              <a:t>Management and Organization of Online Classes: Challenges and Opportunities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3F47A-BA67-4B9A-823F-CF4318096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2FE72-6CB5-40FC-99EE-7FC3C15FCB97}"/>
              </a:ext>
            </a:extLst>
          </p:cNvPr>
          <p:cNvSpPr txBox="1"/>
          <p:nvPr/>
        </p:nvSpPr>
        <p:spPr>
          <a:xfrm>
            <a:off x="4412975" y="4943061"/>
            <a:ext cx="4411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 </a:t>
            </a:r>
          </a:p>
          <a:p>
            <a:r>
              <a:rPr lang="en-US" sz="2400" dirty="0"/>
              <a:t>Dr. Sheikh Abu Reza</a:t>
            </a:r>
          </a:p>
          <a:p>
            <a:r>
              <a:rPr lang="en-US" sz="2400" dirty="0"/>
              <a:t>Former Director (P&amp;D), DTE &amp;</a:t>
            </a:r>
          </a:p>
          <a:p>
            <a:r>
              <a:rPr lang="en-US" sz="2400" dirty="0"/>
              <a:t>CBT&amp;A Trainer</a:t>
            </a:r>
          </a:p>
        </p:txBody>
      </p:sp>
    </p:spTree>
    <p:extLst>
      <p:ext uri="{BB962C8B-B14F-4D97-AF65-F5344CB8AC3E}">
        <p14:creationId xmlns:p14="http://schemas.microsoft.com/office/powerpoint/2010/main" val="164743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75CF-BBEE-4A27-8015-BC48E270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Khan Academy USA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09D15-7E07-4CF3-BE61-28342EE6D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193" y="2040836"/>
            <a:ext cx="9158687" cy="4663454"/>
          </a:xfrm>
        </p:spPr>
      </p:pic>
    </p:spTree>
    <p:extLst>
      <p:ext uri="{BB962C8B-B14F-4D97-AF65-F5344CB8AC3E}">
        <p14:creationId xmlns:p14="http://schemas.microsoft.com/office/powerpoint/2010/main" val="553704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0700-C124-40F6-92F6-FC35E524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 &amp; Learning Support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47E158-CFA3-4A58-9364-1C3F2DB09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187" y="2027584"/>
            <a:ext cx="9260127" cy="4663454"/>
          </a:xfrm>
        </p:spPr>
      </p:pic>
    </p:spTree>
    <p:extLst>
      <p:ext uri="{BB962C8B-B14F-4D97-AF65-F5344CB8AC3E}">
        <p14:creationId xmlns:p14="http://schemas.microsoft.com/office/powerpoint/2010/main" val="380901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1C28-F4EE-4D97-AAF1-D0E33FFA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IIST Mirpur-10, Dhaka-1216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121C4-2D63-410E-912A-85CA9B7BA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91" y="1985554"/>
            <a:ext cx="9613861" cy="4119218"/>
          </a:xfrm>
        </p:spPr>
        <p:txBody>
          <a:bodyPr/>
          <a:lstStyle/>
          <a:p>
            <a:r>
              <a:rPr lang="en-US" dirty="0">
                <a:hlinkClick r:id="rId2"/>
              </a:rPr>
              <a:t>Ideal Institute of Science &amp; Technology (IIST)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307060"/>
            <a:ext cx="10058400" cy="45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2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1CBD-4A94-4A33-9410-A55CA51D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E-CAMPUS DTE, BANGLADESH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2B69E-3DCE-44C3-98A2-3CBB797FC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1486765"/>
            <a:ext cx="9771017" cy="265416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140926"/>
            <a:ext cx="9771017" cy="26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8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1CBD-4A94-4A33-9410-A55CA51D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E-CAMPUS DTE, BANGLADESH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2B69E-3DCE-44C3-98A2-3CBB797FC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" y="1998617"/>
            <a:ext cx="9771017" cy="4885508"/>
          </a:xfrm>
        </p:spPr>
      </p:pic>
    </p:spTree>
    <p:extLst>
      <p:ext uri="{BB962C8B-B14F-4D97-AF65-F5344CB8AC3E}">
        <p14:creationId xmlns:p14="http://schemas.microsoft.com/office/powerpoint/2010/main" val="610052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1CBD-4A94-4A33-9410-A55CA51D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E-CAMPUS DTE, BANGLADESH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2B69E-3DCE-44C3-98A2-3CBB797FC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4" y="2011680"/>
            <a:ext cx="9509760" cy="4885508"/>
          </a:xfrm>
        </p:spPr>
      </p:pic>
    </p:spTree>
    <p:extLst>
      <p:ext uri="{BB962C8B-B14F-4D97-AF65-F5344CB8AC3E}">
        <p14:creationId xmlns:p14="http://schemas.microsoft.com/office/powerpoint/2010/main" val="290282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BEF1-DBAB-4CF4-9EF7-C208EC90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0E948A-2AE3-44BB-84B1-F3666A37D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372" y="2046656"/>
            <a:ext cx="9100280" cy="4655700"/>
          </a:xfrm>
        </p:spPr>
      </p:pic>
    </p:spTree>
    <p:extLst>
      <p:ext uri="{BB962C8B-B14F-4D97-AF65-F5344CB8AC3E}">
        <p14:creationId xmlns:p14="http://schemas.microsoft.com/office/powerpoint/2010/main" val="422842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2736-10B5-4A3A-A11B-63ECF1FB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F85489-08FC-4C9F-A2CE-A9CB3C70E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113" y="2054086"/>
            <a:ext cx="9006275" cy="4678017"/>
          </a:xfrm>
        </p:spPr>
      </p:pic>
    </p:spTree>
    <p:extLst>
      <p:ext uri="{BB962C8B-B14F-4D97-AF65-F5344CB8AC3E}">
        <p14:creationId xmlns:p14="http://schemas.microsoft.com/office/powerpoint/2010/main" val="248128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1E84-9908-4744-917D-52186A16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16451-6735-4882-9B4F-C5B1566AE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425" y="2077631"/>
            <a:ext cx="8418259" cy="4780369"/>
          </a:xfrm>
        </p:spPr>
      </p:pic>
    </p:spTree>
    <p:extLst>
      <p:ext uri="{BB962C8B-B14F-4D97-AF65-F5344CB8AC3E}">
        <p14:creationId xmlns:p14="http://schemas.microsoft.com/office/powerpoint/2010/main" val="233524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E9EE-A383-4EEA-9D3F-5E830E33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0AB29-99F3-4B76-8A67-02BF19571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077" y="1956007"/>
            <a:ext cx="8166639" cy="4901993"/>
          </a:xfrm>
        </p:spPr>
      </p:pic>
    </p:spTree>
    <p:extLst>
      <p:ext uri="{BB962C8B-B14F-4D97-AF65-F5344CB8AC3E}">
        <p14:creationId xmlns:p14="http://schemas.microsoft.com/office/powerpoint/2010/main" val="133644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CB0B-44F2-409B-84B0-F28AA1CB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13471"/>
            <a:ext cx="9613861" cy="1080938"/>
          </a:xfrm>
        </p:spPr>
        <p:txBody>
          <a:bodyPr/>
          <a:lstStyle/>
          <a:p>
            <a:r>
              <a:rPr lang="en-GB" dirty="0"/>
              <a:t>Management and Organization of Online Classes: Challenges and Opportunities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3A65F7-0778-57AC-AD55-12D4765273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682042"/>
            <a:ext cx="1043690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COVID-19 pandemic disrupted education worldwide, affecting 91% of students.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Schools, Institutes and universities shifted rapidly to online learning due to closures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sudden change encouraged innovation and use of digital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The crisis may accelerate a long-term shift toward tech-driven education</a:t>
            </a:r>
          </a:p>
        </p:txBody>
      </p:sp>
    </p:spTree>
    <p:extLst>
      <p:ext uri="{BB962C8B-B14F-4D97-AF65-F5344CB8AC3E}">
        <p14:creationId xmlns:p14="http://schemas.microsoft.com/office/powerpoint/2010/main" val="3706566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8440-B421-44D4-942B-BD5E4614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1EEB3-0506-4E6D-BAE5-B57A2A33F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008" y="1987826"/>
            <a:ext cx="8757122" cy="4896122"/>
          </a:xfrm>
        </p:spPr>
      </p:pic>
    </p:spTree>
    <p:extLst>
      <p:ext uri="{BB962C8B-B14F-4D97-AF65-F5344CB8AC3E}">
        <p14:creationId xmlns:p14="http://schemas.microsoft.com/office/powerpoint/2010/main" val="2892568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7310-23EC-4D82-BCC0-BBBE8943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551BD8-F303-42B4-AF0E-0F6D6A414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696" y="2075276"/>
            <a:ext cx="8637734" cy="4822480"/>
          </a:xfrm>
        </p:spPr>
      </p:pic>
    </p:spTree>
    <p:extLst>
      <p:ext uri="{BB962C8B-B14F-4D97-AF65-F5344CB8AC3E}">
        <p14:creationId xmlns:p14="http://schemas.microsoft.com/office/powerpoint/2010/main" val="3698969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A063-AED5-43D7-9C64-23803698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Media (Web Development Level-4)</a:t>
            </a:r>
          </a:p>
        </p:txBody>
      </p:sp>
      <p:pic>
        <p:nvPicPr>
          <p:cNvPr id="4" name="Online Media 3" title="Web Development Level 4 Part 11 Dynamic 1">
            <a:hlinkClick r:id="" action="ppaction://media"/>
            <a:extLst>
              <a:ext uri="{FF2B5EF4-FFF2-40B4-BE49-F238E27FC236}">
                <a16:creationId xmlns:a16="http://schemas.microsoft.com/office/drawing/2014/main" id="{DD1965B0-4673-4983-9306-AB7ECDBB926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9287" y="2023660"/>
            <a:ext cx="8356173" cy="472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6AEB-D9CD-4B59-B51B-2175F528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Simulation </a:t>
            </a:r>
          </a:p>
        </p:txBody>
      </p:sp>
      <p:pic>
        <p:nvPicPr>
          <p:cNvPr id="4" name="Online Media 3" title="How Well Can DeepMind's AI Learn Physics? ￢ﾚﾛ">
            <a:hlinkClick r:id="" action="ppaction://media"/>
            <a:extLst>
              <a:ext uri="{FF2B5EF4-FFF2-40B4-BE49-F238E27FC236}">
                <a16:creationId xmlns:a16="http://schemas.microsoft.com/office/drawing/2014/main" id="{6B379D55-F163-4DD9-A838-D78D582948A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02296" y="2053613"/>
            <a:ext cx="8256257" cy="46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26119-1E45-4E08-BDF5-7D7D391D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How </a:t>
            </a:r>
            <a:r>
              <a:rPr lang="en-US" dirty="0"/>
              <a:t>Augmented Reality (</a:t>
            </a:r>
            <a:r>
              <a:rPr lang="en-GB" b="1" dirty="0"/>
              <a:t>AR) Is Transforming The Education Industry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217001-B19E-114B-7170-D830CE487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6656" y="2120650"/>
            <a:ext cx="11327140" cy="44558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Augmented Reality (AR) continues to grow rapidly, with an estimated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3.5 billion mobile AR users worldwide in 2025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up from 2.4 billion in 2023.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Although AR is widely recognized through popular games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Pokémon Go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social media platforms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Snapchat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Instagram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its applications extend well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beyond entertainment.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of the most promising areas for AR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education and eLearning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this technology has the potential to transform learning experiences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boost engagement</a:t>
            </a:r>
          </a:p>
        </p:txBody>
      </p:sp>
    </p:spTree>
    <p:extLst>
      <p:ext uri="{BB962C8B-B14F-4D97-AF65-F5344CB8AC3E}">
        <p14:creationId xmlns:p14="http://schemas.microsoft.com/office/powerpoint/2010/main" val="1710030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B8FE-EBF5-4168-84E6-A9D4197B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540725-0C7E-4EFA-803B-D4203DB9C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559" y="2027582"/>
            <a:ext cx="8570268" cy="4835567"/>
          </a:xfrm>
        </p:spPr>
      </p:pic>
    </p:spTree>
    <p:extLst>
      <p:ext uri="{BB962C8B-B14F-4D97-AF65-F5344CB8AC3E}">
        <p14:creationId xmlns:p14="http://schemas.microsoft.com/office/powerpoint/2010/main" val="143531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BE99-BF3B-4FD7-8596-B43B8B25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CAB2F-E56A-4571-83AB-53F4AAFE6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514" y="2093844"/>
            <a:ext cx="8975473" cy="4597193"/>
          </a:xfrm>
        </p:spPr>
      </p:pic>
    </p:spTree>
    <p:extLst>
      <p:ext uri="{BB962C8B-B14F-4D97-AF65-F5344CB8AC3E}">
        <p14:creationId xmlns:p14="http://schemas.microsoft.com/office/powerpoint/2010/main" val="2590313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9A95-58CA-4AFF-BC93-1BD51C6A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Best Wishes to All</a:t>
            </a:r>
          </a:p>
        </p:txBody>
      </p:sp>
      <p:pic>
        <p:nvPicPr>
          <p:cNvPr id="1026" name="Picture 2" descr="1,273 Thanks Emoji Stock Photos, Pictures &amp; Royalty-Free Images - iStock">
            <a:extLst>
              <a:ext uri="{FF2B5EF4-FFF2-40B4-BE49-F238E27FC236}">
                <a16:creationId xmlns:a16="http://schemas.microsoft.com/office/drawing/2014/main" id="{5E55BAC9-BBA9-46EA-A45C-80FA8C5335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27" y="2319096"/>
            <a:ext cx="4055166" cy="40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33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6728-8CF6-4B5C-AC98-39071507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Challenges &amp; Opportunities of organizational behavior are: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9ED9-1F91-4B90-981E-2D24C082D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26" y="3429000"/>
            <a:ext cx="10959548" cy="4015407"/>
          </a:xfrm>
        </p:spPr>
        <p:txBody>
          <a:bodyPr>
            <a:normAutofit/>
          </a:bodyPr>
          <a:lstStyle/>
          <a:p>
            <a:pPr lvl="0"/>
            <a:r>
              <a:rPr lang="en-US" sz="2600" dirty="0"/>
              <a:t>💻 </a:t>
            </a:r>
            <a:r>
              <a:rPr lang="en-US" sz="2600" b="1" dirty="0"/>
              <a:t>Limited internet access</a:t>
            </a:r>
            <a:r>
              <a:rPr lang="en-US" sz="2600" dirty="0"/>
              <a:t> in rural or remote areas.</a:t>
            </a:r>
          </a:p>
          <a:p>
            <a:pPr lvl="0"/>
            <a:r>
              <a:rPr lang="en-US" sz="2600" dirty="0"/>
              <a:t>📱 </a:t>
            </a:r>
            <a:r>
              <a:rPr lang="en-US" sz="2600" b="1" dirty="0"/>
              <a:t>Lack of digital devices</a:t>
            </a:r>
            <a:r>
              <a:rPr lang="en-US" sz="2600" dirty="0"/>
              <a:t> for all students and teachers.</a:t>
            </a:r>
          </a:p>
          <a:p>
            <a:pPr lvl="0"/>
            <a:r>
              <a:rPr lang="en-US" sz="2600" dirty="0"/>
              <a:t>🧑‍🏫 </a:t>
            </a:r>
            <a:r>
              <a:rPr lang="en-US" sz="2600" b="1" dirty="0"/>
              <a:t>Teachers’ limited ICT skills</a:t>
            </a:r>
            <a:r>
              <a:rPr lang="en-US" sz="2600" dirty="0"/>
              <a:t> and unfamiliarity with online tools.</a:t>
            </a:r>
          </a:p>
          <a:p>
            <a:pPr lvl="0"/>
            <a:r>
              <a:rPr lang="en-US" sz="2600" dirty="0"/>
              <a:t>🏠 </a:t>
            </a:r>
            <a:r>
              <a:rPr lang="en-US" sz="2600" b="1" dirty="0"/>
              <a:t>Distractions at home</a:t>
            </a:r>
            <a:r>
              <a:rPr lang="en-US" sz="2600" dirty="0"/>
              <a:t> affecting students' focus and attendance.</a:t>
            </a:r>
          </a:p>
          <a:p>
            <a:pPr lvl="0"/>
            <a:r>
              <a:rPr lang="en-US" sz="2600" dirty="0"/>
              <a:t>📊 </a:t>
            </a:r>
            <a:r>
              <a:rPr lang="en-US" sz="2600" b="1" dirty="0"/>
              <a:t>Difficulties in assessing student performance</a:t>
            </a:r>
            <a:r>
              <a:rPr lang="en-US" sz="2600" dirty="0"/>
              <a:t> and maintaining academic integrity.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2928B-E722-DB67-8A91-332D7B254A36}"/>
              </a:ext>
            </a:extLst>
          </p:cNvPr>
          <p:cNvSpPr/>
          <p:nvPr/>
        </p:nvSpPr>
        <p:spPr>
          <a:xfrm>
            <a:off x="3909391" y="2323469"/>
            <a:ext cx="3525078" cy="616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✅ Challenges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342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506E-4EC7-4951-867D-F1B394D3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🌟 Opportunities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65D9AA-12E2-8745-9660-DAEC2C23F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z="2600" dirty="0"/>
              <a:t>🌍 </a:t>
            </a:r>
            <a:r>
              <a:rPr lang="en-US" sz="2600" b="1" dirty="0"/>
              <a:t>Access to education from anywhere</a:t>
            </a:r>
            <a:r>
              <a:rPr lang="en-US" sz="2600" dirty="0"/>
              <a:t>, reducing geographic barriers.</a:t>
            </a:r>
          </a:p>
          <a:p>
            <a:pPr lvl="0"/>
            <a:r>
              <a:rPr lang="en-US" sz="2600" dirty="0"/>
              <a:t>🎥 </a:t>
            </a:r>
            <a:r>
              <a:rPr lang="en-US" sz="2600" b="1" dirty="0"/>
              <a:t>Use of multimedia and interactive tools</a:t>
            </a:r>
            <a:r>
              <a:rPr lang="en-US" sz="2600" dirty="0"/>
              <a:t> for better engagement.</a:t>
            </a:r>
          </a:p>
          <a:p>
            <a:pPr lvl="0"/>
            <a:r>
              <a:rPr lang="en-US" sz="2600" dirty="0"/>
              <a:t>🕒 </a:t>
            </a:r>
            <a:r>
              <a:rPr lang="en-US" sz="2600" b="1" dirty="0"/>
              <a:t>Flexible learning schedules</a:t>
            </a:r>
            <a:r>
              <a:rPr lang="en-US" sz="2600" dirty="0"/>
              <a:t> for students and teachers.</a:t>
            </a:r>
          </a:p>
          <a:p>
            <a:pPr lvl="0"/>
            <a:r>
              <a:rPr lang="en-US" sz="2600" dirty="0"/>
              <a:t>📚 </a:t>
            </a:r>
            <a:r>
              <a:rPr lang="en-US" sz="2600" b="1" dirty="0"/>
              <a:t>Availability of recorded lectures</a:t>
            </a:r>
            <a:r>
              <a:rPr lang="en-US" sz="2600" dirty="0"/>
              <a:t> for repeated learning.</a:t>
            </a:r>
          </a:p>
          <a:p>
            <a:pPr lvl="0"/>
            <a:r>
              <a:rPr lang="en-US" sz="2600" dirty="0"/>
              <a:t>🤝 </a:t>
            </a:r>
            <a:r>
              <a:rPr lang="en-US" sz="2600" b="1" dirty="0"/>
              <a:t>Collaboration through online platforms</a:t>
            </a:r>
            <a:r>
              <a:rPr lang="en-US" sz="2600" dirty="0"/>
              <a:t> with peers and global educators.</a:t>
            </a:r>
          </a:p>
        </p:txBody>
      </p:sp>
    </p:spTree>
    <p:extLst>
      <p:ext uri="{BB962C8B-B14F-4D97-AF65-F5344CB8AC3E}">
        <p14:creationId xmlns:p14="http://schemas.microsoft.com/office/powerpoint/2010/main" val="49721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C3DE-7BC2-41E1-82BB-DBC355C1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Internet Penetration Rates by Country in 2025</a:t>
            </a:r>
            <a:br>
              <a:rPr lang="en-US" dirty="0"/>
            </a:br>
            <a:r>
              <a:rPr lang="en-US" dirty="0"/>
              <a:t>users per 100 people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3A4507-D7EF-410F-3053-0E328B4A0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49" y="2249162"/>
            <a:ext cx="9444295" cy="4376925"/>
          </a:xfrm>
        </p:spPr>
      </p:pic>
    </p:spTree>
    <p:extLst>
      <p:ext uri="{BB962C8B-B14F-4D97-AF65-F5344CB8AC3E}">
        <p14:creationId xmlns:p14="http://schemas.microsoft.com/office/powerpoint/2010/main" val="418000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9EE3-4E2C-4245-BD44-8A994BFA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subscriptions per 100 people in 2025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103B03-6E71-E4CE-B93B-D894A9181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913" y="2050270"/>
            <a:ext cx="9740348" cy="4696468"/>
          </a:xfrm>
        </p:spPr>
      </p:pic>
    </p:spTree>
    <p:extLst>
      <p:ext uri="{BB962C8B-B14F-4D97-AF65-F5344CB8AC3E}">
        <p14:creationId xmlns:p14="http://schemas.microsoft.com/office/powerpoint/2010/main" val="11629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1828-A9A8-4099-A757-DEDD83BE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Pedagogical Challenge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23963B-A928-4807-A1E5-49F78432B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09251"/>
            <a:ext cx="9510601" cy="4718438"/>
          </a:xfrm>
        </p:spPr>
      </p:pic>
    </p:spTree>
    <p:extLst>
      <p:ext uri="{BB962C8B-B14F-4D97-AF65-F5344CB8AC3E}">
        <p14:creationId xmlns:p14="http://schemas.microsoft.com/office/powerpoint/2010/main" val="619204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F0AE-07EE-46E8-87E4-6DA032DA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 Content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3EBA5-0ACA-7A5B-957F-48A4B60D876E}"/>
              </a:ext>
            </a:extLst>
          </p:cNvPr>
          <p:cNvSpPr txBox="1"/>
          <p:nvPr/>
        </p:nvSpPr>
        <p:spPr>
          <a:xfrm>
            <a:off x="506007" y="2852407"/>
            <a:ext cx="11179985" cy="2171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Student–Student: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Collaborative tasks, group chats.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Student–Teacher: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Live classes, feedback sessions.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Student–Content:</a:t>
            </a:r>
            <a:r>
              <a:rPr lang="en-US" sz="3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Self-paced modules, videos, quizzes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E75CFE-5FEB-B10E-6234-E90D44D41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Main contents are:</a:t>
            </a:r>
          </a:p>
        </p:txBody>
      </p:sp>
    </p:spTree>
    <p:extLst>
      <p:ext uri="{BB962C8B-B14F-4D97-AF65-F5344CB8AC3E}">
        <p14:creationId xmlns:p14="http://schemas.microsoft.com/office/powerpoint/2010/main" val="3495406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A407-29DF-4E82-B792-A6CEE52A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63D30D-849A-486D-8537-183C1D7A4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880" y="2067339"/>
            <a:ext cx="9192742" cy="4623698"/>
          </a:xfrm>
        </p:spPr>
      </p:pic>
    </p:spTree>
    <p:extLst>
      <p:ext uri="{BB962C8B-B14F-4D97-AF65-F5344CB8AC3E}">
        <p14:creationId xmlns:p14="http://schemas.microsoft.com/office/powerpoint/2010/main" val="44589797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5853</TotalTime>
  <Words>421</Words>
  <Application>Microsoft Office PowerPoint</Application>
  <PresentationFormat>Widescreen</PresentationFormat>
  <Paragraphs>59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Symbol</vt:lpstr>
      <vt:lpstr>Trebuchet MS</vt:lpstr>
      <vt:lpstr>Berlin</vt:lpstr>
      <vt:lpstr>Management and Organization of Online Classes: Challenges and Opportunities</vt:lpstr>
      <vt:lpstr>Management and Organization of Online Classes: Challenges and Opportunities</vt:lpstr>
      <vt:lpstr>Main Challenges &amp; Opportunities of organizational behavior are:</vt:lpstr>
      <vt:lpstr>🌟 Opportunities</vt:lpstr>
      <vt:lpstr>Internet Penetration Rates by Country in 2025 users per 100 people</vt:lpstr>
      <vt:lpstr>Mobile subscriptions per 100 people in 2025</vt:lpstr>
      <vt:lpstr>Pedagogical Challenge</vt:lpstr>
      <vt:lpstr>3 Type Content</vt:lpstr>
      <vt:lpstr>Quality Contents</vt:lpstr>
      <vt:lpstr>Khan Academy USA</vt:lpstr>
      <vt:lpstr>Learner &amp; Learning Support</vt:lpstr>
      <vt:lpstr>IIST Mirpur-10, Dhaka-1216</vt:lpstr>
      <vt:lpstr>LMS E-CAMPUS DTE, BANGLADESH </vt:lpstr>
      <vt:lpstr>LMS E-CAMPUS DTE, BANGLADESH </vt:lpstr>
      <vt:lpstr>LMS E-CAMPUS DTE, BANGLADESH </vt:lpstr>
      <vt:lpstr>Assessment</vt:lpstr>
      <vt:lpstr>Blended Learning</vt:lpstr>
      <vt:lpstr>Online Safety</vt:lpstr>
      <vt:lpstr>3 C</vt:lpstr>
      <vt:lpstr>Connectivity</vt:lpstr>
      <vt:lpstr>Mindset</vt:lpstr>
      <vt:lpstr>Multiple Media (Web Development Level-4)</vt:lpstr>
      <vt:lpstr>Artificial Intelligence Simulation </vt:lpstr>
      <vt:lpstr>How Augmented Reality (AR) Is Transforming The Education Industry</vt:lpstr>
      <vt:lpstr>Capacity</vt:lpstr>
      <vt:lpstr>Blended Learning</vt:lpstr>
      <vt:lpstr>Best Wishes to 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</dc:title>
  <dc:creator>HP</dc:creator>
  <cp:lastModifiedBy>REZA</cp:lastModifiedBy>
  <cp:revision>58</cp:revision>
  <dcterms:created xsi:type="dcterms:W3CDTF">2022-05-22T01:41:51Z</dcterms:created>
  <dcterms:modified xsi:type="dcterms:W3CDTF">2025-10-11T14:04:47Z</dcterms:modified>
</cp:coreProperties>
</file>